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34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347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48" r:id="rId61"/>
    <p:sldId id="316" r:id="rId62"/>
    <p:sldId id="318" r:id="rId63"/>
    <p:sldId id="327" r:id="rId64"/>
    <p:sldId id="328" r:id="rId65"/>
    <p:sldId id="329" r:id="rId66"/>
    <p:sldId id="330" r:id="rId67"/>
    <p:sldId id="339" r:id="rId68"/>
    <p:sldId id="349" r:id="rId69"/>
    <p:sldId id="350" r:id="rId70"/>
    <p:sldId id="331" r:id="rId71"/>
    <p:sldId id="340" r:id="rId72"/>
    <p:sldId id="343" r:id="rId73"/>
    <p:sldId id="345" r:id="rId74"/>
    <p:sldId id="346" r:id="rId75"/>
    <p:sldId id="342" r:id="rId7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5CF"/>
    <a:srgbClr val="EC5C57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0" d="100"/>
          <a:sy n="60" d="100"/>
        </p:scale>
        <p:origin x="168" y="11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52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4480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06737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hyperlink" Target="http://ggplot2.tidyverse.or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erialmentor.com/dataviz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bc-visual-and-data-journalism/how-the-bbc-visual-and-data-journalism-team-works-with-graphics-in-r-ed0b35693535" TargetMode="Externa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286803-8681-4A6E-83AA-5CA63B263CE6}"/>
              </a:ext>
            </a:extLst>
          </p:cNvPr>
          <p:cNvSpPr/>
          <p:nvPr/>
        </p:nvSpPr>
        <p:spPr>
          <a:xfrm>
            <a:off x="12045462" y="1649603"/>
            <a:ext cx="10691446" cy="1998418"/>
          </a:xfrm>
          <a:prstGeom prst="wedgeRoundRectCallout">
            <a:avLst>
              <a:gd name="adj1" fmla="val -62295"/>
              <a:gd name="adj2" fmla="val 1669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Always put the + at the end of a line, Never at the start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mpg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F9D68C8-17FD-4648-B3D3-F78348EBB6D7}"/>
              </a:ext>
            </a:extLst>
          </p:cNvPr>
          <p:cNvSpPr/>
          <p:nvPr/>
        </p:nvSpPr>
        <p:spPr>
          <a:xfrm>
            <a:off x="6171692" y="3118697"/>
            <a:ext cx="2110154" cy="1113070"/>
          </a:xfrm>
          <a:prstGeom prst="wedgeRoundRectCallout">
            <a:avLst>
              <a:gd name="adj1" fmla="val 57355"/>
              <a:gd name="adj2" fmla="val 18751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B21E34-C3A1-42B8-BC22-FB1CBF512C9B}"/>
              </a:ext>
            </a:extLst>
          </p:cNvPr>
          <p:cNvSpPr/>
          <p:nvPr/>
        </p:nvSpPr>
        <p:spPr>
          <a:xfrm>
            <a:off x="10075984" y="3090867"/>
            <a:ext cx="6770077" cy="1113070"/>
          </a:xfrm>
          <a:prstGeom prst="wedgeRoundRectCallout">
            <a:avLst>
              <a:gd name="adj1" fmla="val -41680"/>
              <a:gd name="adj2" fmla="val 20001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+ before new line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8021CDD-0F2D-4390-A0AB-C216FBA5FDDC}"/>
              </a:ext>
            </a:extLst>
          </p:cNvPr>
          <p:cNvSpPr/>
          <p:nvPr/>
        </p:nvSpPr>
        <p:spPr>
          <a:xfrm>
            <a:off x="3607194" y="8967624"/>
            <a:ext cx="5036474" cy="1113070"/>
          </a:xfrm>
          <a:prstGeom prst="wedgeRoundRectCallout">
            <a:avLst>
              <a:gd name="adj1" fmla="val -4330"/>
              <a:gd name="adj2" fmla="val -169666"/>
              <a:gd name="adj3" fmla="val 16667"/>
            </a:avLst>
          </a:prstGeom>
          <a:solidFill>
            <a:schemeClr val="bg2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type of layer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F8E15ED-1589-4F61-879E-14247DA78DCB}"/>
              </a:ext>
            </a:extLst>
          </p:cNvPr>
          <p:cNvSpPr/>
          <p:nvPr/>
        </p:nvSpPr>
        <p:spPr>
          <a:xfrm>
            <a:off x="11344427" y="8967624"/>
            <a:ext cx="2934282" cy="1113070"/>
          </a:xfrm>
          <a:prstGeom prst="wedgeRoundRectCallout">
            <a:avLst>
              <a:gd name="adj1" fmla="val -1864"/>
              <a:gd name="adj2" fmla="val -182168"/>
              <a:gd name="adj3" fmla="val 16667"/>
            </a:avLst>
          </a:prstGeom>
          <a:solidFill>
            <a:schemeClr val="bg2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( )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682A320-BFBD-47AE-93B8-82167791F33E}"/>
              </a:ext>
            </a:extLst>
          </p:cNvPr>
          <p:cNvSpPr/>
          <p:nvPr/>
        </p:nvSpPr>
        <p:spPr>
          <a:xfrm>
            <a:off x="14826181" y="8967624"/>
            <a:ext cx="2934282" cy="1113070"/>
          </a:xfrm>
          <a:prstGeom prst="wedgeRoundRectCallout">
            <a:avLst>
              <a:gd name="adj1" fmla="val -72997"/>
              <a:gd name="adj2" fmla="val -185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D14197FF-3EE4-480C-8599-7E3637C42726}"/>
              </a:ext>
            </a:extLst>
          </p:cNvPr>
          <p:cNvSpPr/>
          <p:nvPr/>
        </p:nvSpPr>
        <p:spPr>
          <a:xfrm>
            <a:off x="19046488" y="8967624"/>
            <a:ext cx="3690419" cy="1113070"/>
          </a:xfrm>
          <a:prstGeom prst="wedgeRoundRectCallout">
            <a:avLst>
              <a:gd name="adj1" fmla="val -46688"/>
              <a:gd name="adj2" fmla="val -18395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mpg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How can we test the theory?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4" grpId="2" animBg="1" advAuto="0"/>
      <p:bldP spid="215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6178356" y="2940013"/>
            <a:ext cx="12027288" cy="7835974"/>
            <a:chOff x="0" y="0"/>
            <a:chExt cx="12027286" cy="7835972"/>
          </a:xfrm>
        </p:grpSpPr>
        <p:sp>
          <p:nvSpPr>
            <p:cNvPr id="22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 Space</a:t>
              </a:r>
            </a:p>
          </p:txBody>
        </p:sp>
        <p:sp>
          <p:nvSpPr>
            <p:cNvPr id="22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Pink</a:t>
              </a:r>
            </a:p>
          </p:txBody>
        </p:sp>
        <p:sp>
          <p:nvSpPr>
            <p:cNvPr id="22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suv</a:t>
              </a:r>
            </a:p>
          </p:txBody>
        </p:sp>
        <p:sp>
          <p:nvSpPr>
            <p:cNvPr id="23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Space</a:t>
              </a:r>
            </a:p>
          </p:txBody>
        </p:sp>
        <p:sp>
          <p:nvSpPr>
            <p:cNvPr id="23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color</a:t>
              </a:r>
            </a:p>
          </p:txBody>
        </p:sp>
        <p:sp>
          <p:nvSpPr>
            <p:cNvPr id="23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class</a:t>
              </a:r>
            </a:p>
          </p:txBody>
        </p:sp>
        <p:sp>
          <p:nvSpPr>
            <p:cNvPr id="24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size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shape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alpha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69EC4DE-6954-40F5-9E14-8092A1C4BC98}"/>
              </a:ext>
            </a:extLst>
          </p:cNvPr>
          <p:cNvSpPr/>
          <p:nvPr/>
        </p:nvSpPr>
        <p:spPr>
          <a:xfrm>
            <a:off x="16618226" y="2824950"/>
            <a:ext cx="3353595" cy="2066522"/>
          </a:xfrm>
          <a:prstGeom prst="wedgeRoundRectCallout">
            <a:avLst>
              <a:gd name="adj1" fmla="val 23623"/>
              <a:gd name="adj2" fmla="val 80776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aesthetic property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F69411E-D43C-43AE-89EB-6EBFC6EEABC3}"/>
              </a:ext>
            </a:extLst>
          </p:cNvPr>
          <p:cNvSpPr/>
          <p:nvPr/>
        </p:nvSpPr>
        <p:spPr>
          <a:xfrm>
            <a:off x="20156557" y="2859002"/>
            <a:ext cx="3701420" cy="1998418"/>
          </a:xfrm>
          <a:prstGeom prst="wedgeRoundRectCallout">
            <a:avLst>
              <a:gd name="adj1" fmla="val 18371"/>
              <a:gd name="adj2" fmla="val 853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Variable to map it to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Legend added automatically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 rotWithShape="1">
          <a:blip r:embed="rId3">
            <a:extLst/>
          </a:blip>
          <a:srcRect l="22395" r="22731" b="6357"/>
          <a:stretch/>
        </p:blipFill>
        <p:spPr>
          <a:xfrm>
            <a:off x="10124902" y="293740"/>
            <a:ext cx="13549745" cy="130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11254298" y="12048637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lang="en-GB" b="1" dirty="0"/>
                <a:t>MKS Top tip</a:t>
              </a:r>
              <a:endParaRPr b="1" dirty="0"/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001B1C-4043-4AEC-AC3D-C3C1872ABE39}"/>
              </a:ext>
            </a:extLst>
          </p:cNvPr>
          <p:cNvSpPr txBox="1"/>
          <p:nvPr/>
        </p:nvSpPr>
        <p:spPr>
          <a:xfrm>
            <a:off x="1200604" y="7122174"/>
            <a:ext cx="21982794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 find that it helps to explicitly name the `mapping` argument.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It helps me remember that it is mapping </a:t>
            </a:r>
            <a:r>
              <a:rPr lang="en-GB" b="1" i="1" dirty="0"/>
              <a:t>aesthetics</a:t>
            </a:r>
            <a:r>
              <a:rPr lang="en-GB" dirty="0"/>
              <a:t> on the plot (colour, size, shape, etc.) to </a:t>
            </a:r>
            <a:r>
              <a:rPr lang="en-GB" b="1" i="1" dirty="0"/>
              <a:t>data variables</a:t>
            </a:r>
            <a:r>
              <a:rPr lang="en-GB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C2E68-436F-4C36-86EF-04C04CF6378D}"/>
              </a:ext>
            </a:extLst>
          </p:cNvPr>
          <p:cNvSpPr/>
          <p:nvPr/>
        </p:nvSpPr>
        <p:spPr>
          <a:xfrm>
            <a:off x="107771" y="13041442"/>
            <a:ext cx="2587303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982565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BC0A0-0EB7-450F-99B6-003D0D558CD6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5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 vs. map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would you make this plot?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 </a:t>
            </a:r>
            <a:r>
              <a:rPr lang="en-GB" dirty="0"/>
              <a:t>Notebooks - reminder</a:t>
            </a:r>
            <a:endParaRPr dirty="0"/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7422 0.000000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8" animBg="1" advAuto="0"/>
      <p:bldP spid="326" grpId="1" animBg="1" advAuto="0"/>
      <p:bldP spid="327" grpId="3" animBg="1" advAuto="0"/>
      <p:bldP spid="328" grpId="6" animBg="1" advAuto="0"/>
      <p:bldP spid="329" grpId="10" animBg="1" advAuto="0"/>
      <p:bldP spid="332" grpId="2" animBg="1" advAuto="0"/>
      <p:bldP spid="332" grpId="4" animBg="1" advAuto="0"/>
      <p:bldP spid="335" grpId="5" animBg="1" advAuto="0"/>
      <p:bldP spid="335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different?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&lt;DATA&gt;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&lt;GEOM_FUNCTION&gt;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&lt;MAPPINGS&gt;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D</a:t>
            </a:r>
            <a:r>
              <a:rPr dirty="0" err="1"/>
              <a:t>ecide</a:t>
            </a:r>
            <a:r>
              <a:rPr dirty="0"/>
              <a:t> how to replace this scatterplot with one that draws boxplots?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(class,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5BF96-5EC7-479A-BD76-4EAB246E38A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histogram of </a:t>
            </a:r>
            <a:r>
              <a:rPr b="1" dirty="0" err="1"/>
              <a:t>hwy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Hint: do not supply a </a:t>
            </a:r>
            <a:r>
              <a:rPr b="1" dirty="0"/>
              <a:t>y</a:t>
            </a:r>
            <a:r>
              <a:rPr dirty="0"/>
              <a:t> variable.</a:t>
            </a:r>
          </a:p>
        </p:txBody>
      </p:sp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245F5-DB6F-49C7-89C0-D490C867672E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density plot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A8989-9A52-4894-9576-E62BADA0B52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65100" dist="635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181224E-462D-4E11-B385-33011FC2C35F}"/>
              </a:ext>
            </a:extLst>
          </p:cNvPr>
          <p:cNvSpPr/>
          <p:nvPr/>
        </p:nvSpPr>
        <p:spPr>
          <a:xfrm>
            <a:off x="16142677" y="4794210"/>
            <a:ext cx="7596554" cy="1806263"/>
          </a:xfrm>
          <a:prstGeom prst="wedgeRectCallout">
            <a:avLst>
              <a:gd name="adj1" fmla="val -111111"/>
              <a:gd name="adj2" fmla="val -2317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chunk labels are optional,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setup label is special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group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bar chart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E043-DB56-4583-AF64-8190A9B3A42C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color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Take a moment to p</a:t>
            </a:r>
            <a:r>
              <a:rPr dirty="0" err="1"/>
              <a:t>redict</a:t>
            </a:r>
            <a:r>
              <a:rPr dirty="0"/>
              <a:t>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Then run it.</a:t>
            </a:r>
          </a:p>
        </p:txBody>
      </p:sp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0BBE-B96F-4C62-985D-E0FE8A4752AE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 minutes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851095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" name="mpg"/>
          <p:cNvSpPr txBox="1"/>
          <p:nvPr/>
        </p:nvSpPr>
        <p:spPr>
          <a:xfrm>
            <a:off x="5393895" y="6165388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51B45B-F173-4FFA-A3AB-7ED7DFD94F68}"/>
              </a:ext>
            </a:extLst>
          </p:cNvPr>
          <p:cNvSpPr/>
          <p:nvPr/>
        </p:nvSpPr>
        <p:spPr>
          <a:xfrm>
            <a:off x="17308265" y="2664267"/>
            <a:ext cx="6682154" cy="3837220"/>
          </a:xfrm>
          <a:prstGeom prst="wedgeRoundRectCallout">
            <a:avLst>
              <a:gd name="adj1" fmla="val -8934"/>
              <a:gd name="adj2" fmla="val 158855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</a:t>
            </a:r>
            <a:r>
              <a:rPr lang="en-GB" sz="5400" dirty="0" err="1">
                <a:solidFill>
                  <a:schemeClr val="bg1"/>
                </a:solidFill>
              </a:rPr>
              <a:t>ggplot</a:t>
            </a:r>
            <a:r>
              <a:rPr lang="en-GB" sz="5400" dirty="0">
                <a:solidFill>
                  <a:schemeClr val="bg1"/>
                </a:solidFill>
              </a:rPr>
              <a:t>() will apply globally to every layer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536329" y="10681086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92BFCE0-8ADF-4539-8BC5-08AB7603E058}"/>
              </a:ext>
            </a:extLst>
          </p:cNvPr>
          <p:cNvSpPr/>
          <p:nvPr/>
        </p:nvSpPr>
        <p:spPr>
          <a:xfrm>
            <a:off x="13965801" y="484106"/>
            <a:ext cx="7877908" cy="5676021"/>
          </a:xfrm>
          <a:prstGeom prst="wedgeRoundRectCallout">
            <a:avLst>
              <a:gd name="adj1" fmla="val -29413"/>
              <a:gd name="adj2" fmla="val 14515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a </a:t>
            </a:r>
            <a:r>
              <a:rPr lang="en-GB" sz="5400" dirty="0" err="1">
                <a:solidFill>
                  <a:schemeClr val="bg1"/>
                </a:solidFill>
              </a:rPr>
              <a:t>geom</a:t>
            </a:r>
            <a:r>
              <a:rPr lang="en-GB" sz="5400" dirty="0">
                <a:solidFill>
                  <a:schemeClr val="bg1"/>
                </a:solidFill>
              </a:rPr>
              <a:t>_ function will add to or override the global mappings for that layer only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filter(mpg, </a:t>
            </a:r>
            <a:r>
              <a:rPr dirty="0" err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"f")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7E2D6C5-70BC-4317-881A-CAC166FD1D7B}"/>
              </a:ext>
            </a:extLst>
          </p:cNvPr>
          <p:cNvSpPr/>
          <p:nvPr/>
        </p:nvSpPr>
        <p:spPr>
          <a:xfrm>
            <a:off x="14331462" y="7097530"/>
            <a:ext cx="8119401" cy="1998418"/>
          </a:xfrm>
          <a:prstGeom prst="wedgeRoundRectCallout">
            <a:avLst>
              <a:gd name="adj1" fmla="val -42378"/>
              <a:gd name="adj2" fmla="val 215684"/>
              <a:gd name="adj3" fmla="val 16667"/>
            </a:avLst>
          </a:prstGeom>
          <a:solidFill>
            <a:srgbClr val="EC5C57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data can also be set locally or globally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4315339" y="2659837"/>
            <a:ext cx="16069285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etwd()"/>
          <p:cNvSpPr txBox="1"/>
          <p:nvPr/>
        </p:nvSpPr>
        <p:spPr>
          <a:xfrm>
            <a:off x="6614277" y="5621263"/>
            <a:ext cx="8718549" cy="1079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getwd()</a:t>
            </a:r>
          </a:p>
        </p:txBody>
      </p:sp>
      <p:sp>
        <p:nvSpPr>
          <p:cNvPr id="480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481" name="What does this command return?"/>
          <p:cNvSpPr txBox="1">
            <a:spLocks noGrp="1"/>
          </p:cNvSpPr>
          <p:nvPr>
            <p:ph type="body" sz="quarter" idx="4294967295"/>
          </p:nvPr>
        </p:nvSpPr>
        <p:spPr>
          <a:xfrm>
            <a:off x="6614277" y="2964759"/>
            <a:ext cx="11155446" cy="273692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this command return?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F8B35-4CF6-4097-ACE3-3384EA71DD1C}"/>
              </a:ext>
            </a:extLst>
          </p:cNvPr>
          <p:cNvSpPr txBox="1"/>
          <p:nvPr/>
        </p:nvSpPr>
        <p:spPr>
          <a:xfrm>
            <a:off x="19758419" y="11766997"/>
            <a:ext cx="350576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30 seconds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6" name="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directory</a:t>
            </a:r>
          </a:p>
        </p:txBody>
      </p:sp>
      <p:sp>
        <p:nvSpPr>
          <p:cNvPr id="487" name="R associates itself with a folder (i.e. directory) on your computer.…"/>
          <p:cNvSpPr txBox="1"/>
          <p:nvPr/>
        </p:nvSpPr>
        <p:spPr>
          <a:xfrm>
            <a:off x="1837134" y="3289465"/>
            <a:ext cx="21080802" cy="71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folder is known as your "</a:t>
            </a:r>
            <a:r>
              <a:rPr>
                <a:solidFill>
                  <a:schemeClr val="accent1"/>
                </a:solidFill>
              </a:rPr>
              <a:t>working directory</a:t>
            </a:r>
            <a:r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load files, R will look for them here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6981" y="3268112"/>
            <a:ext cx="15750037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2" name="The files pane of the IDE displays the contents of your working directory"/>
          <p:cNvSpPr txBox="1"/>
          <p:nvPr/>
        </p:nvSpPr>
        <p:spPr>
          <a:xfrm>
            <a:off x="1837134" y="1225226"/>
            <a:ext cx="21080802" cy="2431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files pane of the IDE displays the contents of your working directory</a:t>
            </a:r>
          </a:p>
        </p:txBody>
      </p:sp>
      <p:sp>
        <p:nvSpPr>
          <p:cNvPr id="493" name="Line"/>
          <p:cNvSpPr/>
          <p:nvPr/>
        </p:nvSpPr>
        <p:spPr>
          <a:xfrm>
            <a:off x="2922970" y="3747784"/>
            <a:ext cx="9206325" cy="3804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83" extrusionOk="0">
                <a:moveTo>
                  <a:pt x="17" y="0"/>
                </a:moveTo>
                <a:cubicBezTo>
                  <a:pt x="-106" y="4412"/>
                  <a:pt x="450" y="8779"/>
                  <a:pt x="1578" y="12250"/>
                </a:cubicBezTo>
                <a:cubicBezTo>
                  <a:pt x="4279" y="20566"/>
                  <a:pt x="9014" y="21550"/>
                  <a:pt x="13447" y="21581"/>
                </a:cubicBezTo>
                <a:cubicBezTo>
                  <a:pt x="16130" y="21600"/>
                  <a:pt x="18813" y="21485"/>
                  <a:pt x="21494" y="21233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62" y="6713546"/>
            <a:ext cx="8477799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8" name="Changing the 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66674">
              <a:defRPr sz="9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Changing the Working directory</a:t>
            </a:r>
          </a:p>
        </p:txBody>
      </p:sp>
      <p:sp>
        <p:nvSpPr>
          <p:cNvPr id="499" name="Navigate in the files pane to a new directory. Click…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Navigate in the files pane to a new directory. Click 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More &gt; Set As Working Directory</a:t>
            </a:r>
          </a:p>
        </p:txBody>
      </p:sp>
      <p:sp>
        <p:nvSpPr>
          <p:cNvPr id="500" name="Shape"/>
          <p:cNvSpPr/>
          <p:nvPr/>
        </p:nvSpPr>
        <p:spPr>
          <a:xfrm flipH="1">
            <a:off x="6166224" y="5890599"/>
            <a:ext cx="6234909" cy="718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0" y="0"/>
                </a:moveTo>
                <a:lnTo>
                  <a:pt x="21600" y="9186"/>
                </a:lnTo>
                <a:lnTo>
                  <a:pt x="21599" y="17516"/>
                </a:lnTo>
                <a:lnTo>
                  <a:pt x="1637" y="21600"/>
                </a:lnTo>
                <a:lnTo>
                  <a:pt x="0" y="14710"/>
                </a:lnTo>
                <a:lnTo>
                  <a:pt x="174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Rectangle"/>
          <p:cNvSpPr/>
          <p:nvPr/>
        </p:nvSpPr>
        <p:spPr>
          <a:xfrm flipH="1">
            <a:off x="6157083" y="8919495"/>
            <a:ext cx="3929292" cy="2802278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02" name="Screen Shot 2013-07-02 at 3.02.52 PM.png" descr="Screen Shot 2013-07-02 at 3.02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7028" y="5902326"/>
            <a:ext cx="10038228" cy="7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Specify size in inches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8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relationship do you expect to see between engine size (</a:t>
            </a:r>
            <a:r>
              <a:rPr dirty="0" err="1"/>
              <a:t>displ</a:t>
            </a:r>
            <a:r>
              <a:rPr dirty="0"/>
              <a:t>) and mileage (</a:t>
            </a:r>
            <a:r>
              <a:rPr dirty="0" err="1"/>
              <a:t>hwy</a:t>
            </a:r>
            <a:r>
              <a:rPr dirty="0"/>
              <a:t>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peeking ahead!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B3AB-EB32-4D9A-83C5-C1FE225E080B}"/>
              </a:ext>
            </a:extLst>
          </p:cNvPr>
          <p:cNvSpPr txBox="1"/>
          <p:nvPr/>
        </p:nvSpPr>
        <p:spPr>
          <a:xfrm>
            <a:off x="20083826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1613708" y="2898909"/>
            <a:ext cx="17513682" cy="139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Assign a plot to an R object</a:t>
            </a:r>
            <a:r>
              <a:rPr dirty="0"/>
              <a:t>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1613708" y="9900190"/>
            <a:ext cx="21053787" cy="2726977"/>
            <a:chOff x="0" y="0"/>
            <a:chExt cx="17513682" cy="2272933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227293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9"/>
              <a:ext cx="17038297" cy="2034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saveRDS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(object = myPlot1, file = "myPlot1.Rdata"))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plot1 &lt;- </a:t>
              </a: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("myPlot1.Rdata")</a:t>
              </a:r>
              <a:endPara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1613708" y="4309889"/>
            <a:ext cx="21053787" cy="4004956"/>
            <a:chOff x="0" y="0"/>
            <a:chExt cx="17513682" cy="2809697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44103"/>
              <a:ext cx="17038297" cy="2765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myPlot1 &lt;-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 mpg,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											mapping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 +</a:t>
              </a:r>
            </a:p>
            <a:p>
              <a:pPr algn="l" defTabSz="537463">
                <a:spcBef>
                  <a:spcPts val="1300"/>
                </a:spcBef>
                <a:defRPr sz="46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+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geom_smooth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endPara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1613708" y="8493191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Save that R object to file: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12091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 (You may have to refresh the files list).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48FA4-7731-414A-A19F-3127C5E7D9F2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1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9600" baseline="-5208"/>
              <a:t>[</a:t>
            </a:r>
            <a:r>
              <a:t>template</a:t>
            </a:r>
            <a:r>
              <a:rPr sz="9600" baseline="-5208"/>
              <a:t>]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5" name="Table"/>
          <p:cNvGraphicFramePr/>
          <p:nvPr>
            <p:extLst>
              <p:ext uri="{D42A27DB-BD31-4B8C-83A1-F6EECF244321}">
                <p14:modId xmlns:p14="http://schemas.microsoft.com/office/powerpoint/2010/main" val="4105392622"/>
              </p:ext>
            </p:extLst>
          </p:nvPr>
        </p:nvGraphicFramePr>
        <p:xfrm>
          <a:off x="1459885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9" name="Table">
            <a:extLst>
              <a:ext uri="{FF2B5EF4-FFF2-40B4-BE49-F238E27FC236}">
                <a16:creationId xmlns:a16="http://schemas.microsoft.com/office/drawing/2014/main" id="{56FD7B41-64F9-4466-A54D-E16EE5A71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11419"/>
              </p:ext>
            </p:extLst>
          </p:nvPr>
        </p:nvGraphicFramePr>
        <p:xfrm>
          <a:off x="1467826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60" name="Group">
            <a:extLst>
              <a:ext uri="{FF2B5EF4-FFF2-40B4-BE49-F238E27FC236}">
                <a16:creationId xmlns:a16="http://schemas.microsoft.com/office/drawing/2014/main" id="{421D9C59-A7CF-4BF4-B05A-6B12FAE2A09C}"/>
              </a:ext>
            </a:extLst>
          </p:cNvPr>
          <p:cNvGrpSpPr/>
          <p:nvPr/>
        </p:nvGrpSpPr>
        <p:grpSpPr>
          <a:xfrm>
            <a:off x="5522377" y="3432876"/>
            <a:ext cx="234885" cy="7914320"/>
            <a:chOff x="0" y="0"/>
            <a:chExt cx="203200" cy="7344498"/>
          </a:xfrm>
        </p:grpSpPr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3F5D2769-1E2D-42EA-B95E-B6D062361751}"/>
                </a:ext>
              </a:extLst>
            </p:cNvPr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DCA2149A-CDF0-4C4A-AB3E-87AFDB9BBB43}"/>
                </a:ext>
              </a:extLst>
            </p:cNvPr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334CC5F-AD81-4530-BADD-08F64A911E35}"/>
                </a:ext>
              </a:extLst>
            </p:cNvPr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603A6D06-77BB-4B02-A61A-D454160909F9}"/>
                </a:ext>
              </a:extLst>
            </p:cNvPr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A3D5C337-A1A1-42B0-AD21-BC1091AEA248}"/>
                </a:ext>
              </a:extLst>
            </p:cNvPr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FD5CD6DB-ED37-4B7F-B469-C58EC9C4630F}"/>
                </a:ext>
              </a:extLst>
            </p:cNvPr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2295EEDF-516F-4CF1-B416-B9236C174445}"/>
                </a:ext>
              </a:extLst>
            </p:cNvPr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0814043F-0DED-434E-ADEE-DE95081C0245}"/>
                </a:ext>
              </a:extLst>
            </p:cNvPr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A5B80C7D-5CCE-4D86-BEDE-FEFF074FDAB0}"/>
                </a:ext>
              </a:extLst>
            </p:cNvPr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69312951-6ADE-45AC-918E-05D21EA8693C}"/>
                </a:ext>
              </a:extLst>
            </p:cNvPr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C4D17E72-CF97-4813-AAC4-D7C4B7BA795B}"/>
                </a:ext>
              </a:extLst>
            </p:cNvPr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94C8EB0A-FC4C-44A8-9569-5CB3EE4FE42A}"/>
                </a:ext>
              </a:extLst>
            </p:cNvPr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5E68CCCD-C4A3-49E6-B3EC-071DE0018E33}"/>
                </a:ext>
              </a:extLst>
            </p:cNvPr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FD512AFA-98BB-4ABE-BEA7-CAC311A9687B}"/>
                </a:ext>
              </a:extLst>
            </p:cNvPr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106823B3-0F2E-42B3-BCC1-49BCB0244B39}"/>
                </a:ext>
              </a:extLst>
            </p:cNvPr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01423ABF-3834-430E-8634-4B3AD0B031E7}"/>
                </a:ext>
              </a:extLst>
            </p:cNvPr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DB7FB411-8EE0-47A8-A996-3E6A7BF1F436}"/>
                </a:ext>
              </a:extLst>
            </p:cNvPr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3F26FAB-3AB4-4152-940C-047DBB734CDD}"/>
                </a:ext>
              </a:extLst>
            </p:cNvPr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A54A18AD-35E6-4665-8454-C6A7AE54D463}"/>
                </a:ext>
              </a:extLst>
            </p:cNvPr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F1C65EB5-F1E7-4D14-90DA-9FB2C2365534}"/>
                </a:ext>
              </a:extLst>
            </p:cNvPr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" name="Group">
            <a:extLst>
              <a:ext uri="{FF2B5EF4-FFF2-40B4-BE49-F238E27FC236}">
                <a16:creationId xmlns:a16="http://schemas.microsoft.com/office/drawing/2014/main" id="{66A875EE-F72E-4A2E-867A-7EAEE8C8E016}"/>
              </a:ext>
            </a:extLst>
          </p:cNvPr>
          <p:cNvGrpSpPr/>
          <p:nvPr/>
        </p:nvGrpSpPr>
        <p:grpSpPr>
          <a:xfrm>
            <a:off x="1471280" y="3344889"/>
            <a:ext cx="3986330" cy="8106329"/>
            <a:chOff x="0" y="0"/>
            <a:chExt cx="4036557" cy="7493000"/>
          </a:xfrm>
        </p:grpSpPr>
        <p:sp>
          <p:nvSpPr>
            <p:cNvPr id="82" name="Arrow">
              <a:extLst>
                <a:ext uri="{FF2B5EF4-FFF2-40B4-BE49-F238E27FC236}">
                  <a16:creationId xmlns:a16="http://schemas.microsoft.com/office/drawing/2014/main" id="{160E1A03-A663-44F8-A7B9-D184CE0601D1}"/>
                </a:ext>
              </a:extLst>
            </p:cNvPr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Arrow">
              <a:extLst>
                <a:ext uri="{FF2B5EF4-FFF2-40B4-BE49-F238E27FC236}">
                  <a16:creationId xmlns:a16="http://schemas.microsoft.com/office/drawing/2014/main" id="{86325192-9CC1-4955-B484-CCF8BA09054F}"/>
                </a:ext>
              </a:extLst>
            </p:cNvPr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Arrow">
              <a:extLst>
                <a:ext uri="{FF2B5EF4-FFF2-40B4-BE49-F238E27FC236}">
                  <a16:creationId xmlns:a16="http://schemas.microsoft.com/office/drawing/2014/main" id="{D10D6413-4911-4DE3-BED5-A072E05106C3}"/>
                </a:ext>
              </a:extLst>
            </p:cNvPr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Arrow">
              <a:extLst>
                <a:ext uri="{FF2B5EF4-FFF2-40B4-BE49-F238E27FC236}">
                  <a16:creationId xmlns:a16="http://schemas.microsoft.com/office/drawing/2014/main" id="{A3524BF2-63BD-47F6-937C-4CB316A019F8}"/>
                </a:ext>
              </a:extLst>
            </p:cNvPr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" name="Arrow">
              <a:extLst>
                <a:ext uri="{FF2B5EF4-FFF2-40B4-BE49-F238E27FC236}">
                  <a16:creationId xmlns:a16="http://schemas.microsoft.com/office/drawing/2014/main" id="{25AE01B7-41D6-41A2-95BA-94155770D541}"/>
                </a:ext>
              </a:extLst>
            </p:cNvPr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Arrow">
              <a:extLst>
                <a:ext uri="{FF2B5EF4-FFF2-40B4-BE49-F238E27FC236}">
                  <a16:creationId xmlns:a16="http://schemas.microsoft.com/office/drawing/2014/main" id="{2343D2E9-40FC-4EAC-89FB-E0EC1FC3C7EC}"/>
                </a:ext>
              </a:extLst>
            </p:cNvPr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" name="Arrow">
              <a:extLst>
                <a:ext uri="{FF2B5EF4-FFF2-40B4-BE49-F238E27FC236}">
                  <a16:creationId xmlns:a16="http://schemas.microsoft.com/office/drawing/2014/main" id="{3E731865-A656-431C-847D-2A250E0A7DAC}"/>
                </a:ext>
              </a:extLst>
            </p:cNvPr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" name="Arrow">
              <a:extLst>
                <a:ext uri="{FF2B5EF4-FFF2-40B4-BE49-F238E27FC236}">
                  <a16:creationId xmlns:a16="http://schemas.microsoft.com/office/drawing/2014/main" id="{3AEB7BA3-079C-4D43-9346-D4734067CEA0}"/>
                </a:ext>
              </a:extLst>
            </p:cNvPr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" name="Arrow">
              <a:extLst>
                <a:ext uri="{FF2B5EF4-FFF2-40B4-BE49-F238E27FC236}">
                  <a16:creationId xmlns:a16="http://schemas.microsoft.com/office/drawing/2014/main" id="{4FA6C903-9A03-45B0-B881-817AD12565FE}"/>
                </a:ext>
              </a:extLst>
            </p:cNvPr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Arrow">
              <a:extLst>
                <a:ext uri="{FF2B5EF4-FFF2-40B4-BE49-F238E27FC236}">
                  <a16:creationId xmlns:a16="http://schemas.microsoft.com/office/drawing/2014/main" id="{5BA6AC49-E5FC-4A89-AD91-13AB2B07AE58}"/>
                </a:ext>
              </a:extLst>
            </p:cNvPr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Arrow">
              <a:extLst>
                <a:ext uri="{FF2B5EF4-FFF2-40B4-BE49-F238E27FC236}">
                  <a16:creationId xmlns:a16="http://schemas.microsoft.com/office/drawing/2014/main" id="{1A098BFD-CCB8-4EF4-876C-371A72A08B6F}"/>
                </a:ext>
              </a:extLst>
            </p:cNvPr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" name="Arrow">
              <a:extLst>
                <a:ext uri="{FF2B5EF4-FFF2-40B4-BE49-F238E27FC236}">
                  <a16:creationId xmlns:a16="http://schemas.microsoft.com/office/drawing/2014/main" id="{CA8A17C8-C066-4F63-A55F-96E16FE3C06E}"/>
                </a:ext>
              </a:extLst>
            </p:cNvPr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" name="Arrow">
              <a:extLst>
                <a:ext uri="{FF2B5EF4-FFF2-40B4-BE49-F238E27FC236}">
                  <a16:creationId xmlns:a16="http://schemas.microsoft.com/office/drawing/2014/main" id="{2DD7EC88-7CBB-4F1A-8D2C-B1671CD14AB0}"/>
                </a:ext>
              </a:extLst>
            </p:cNvPr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Arrow">
              <a:extLst>
                <a:ext uri="{FF2B5EF4-FFF2-40B4-BE49-F238E27FC236}">
                  <a16:creationId xmlns:a16="http://schemas.microsoft.com/office/drawing/2014/main" id="{A1977F50-479D-4C06-87BC-C6F885248BD3}"/>
                </a:ext>
              </a:extLst>
            </p:cNvPr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Arrow">
              <a:extLst>
                <a:ext uri="{FF2B5EF4-FFF2-40B4-BE49-F238E27FC236}">
                  <a16:creationId xmlns:a16="http://schemas.microsoft.com/office/drawing/2014/main" id="{0B8FA8A0-7CDE-4D9D-9D33-68DB79B833AC}"/>
                </a:ext>
              </a:extLst>
            </p:cNvPr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" name="Arrow">
              <a:extLst>
                <a:ext uri="{FF2B5EF4-FFF2-40B4-BE49-F238E27FC236}">
                  <a16:creationId xmlns:a16="http://schemas.microsoft.com/office/drawing/2014/main" id="{716E3A76-88A1-466E-A81D-DB546740D562}"/>
                </a:ext>
              </a:extLst>
            </p:cNvPr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" name="Arrow">
              <a:extLst>
                <a:ext uri="{FF2B5EF4-FFF2-40B4-BE49-F238E27FC236}">
                  <a16:creationId xmlns:a16="http://schemas.microsoft.com/office/drawing/2014/main" id="{D515FCEE-C822-4E84-9C55-9BDC0BD486D2}"/>
                </a:ext>
              </a:extLst>
            </p:cNvPr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" name="Arrow">
              <a:extLst>
                <a:ext uri="{FF2B5EF4-FFF2-40B4-BE49-F238E27FC236}">
                  <a16:creationId xmlns:a16="http://schemas.microsoft.com/office/drawing/2014/main" id="{FB7672B8-C1B4-4844-A592-1CFEF35800A6}"/>
                </a:ext>
              </a:extLst>
            </p:cNvPr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Arrow">
              <a:extLst>
                <a:ext uri="{FF2B5EF4-FFF2-40B4-BE49-F238E27FC236}">
                  <a16:creationId xmlns:a16="http://schemas.microsoft.com/office/drawing/2014/main" id="{A0778951-C71B-4085-B394-FEE1A104B59F}"/>
                </a:ext>
              </a:extLst>
            </p:cNvPr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Arrow">
              <a:extLst>
                <a:ext uri="{FF2B5EF4-FFF2-40B4-BE49-F238E27FC236}">
                  <a16:creationId xmlns:a16="http://schemas.microsoft.com/office/drawing/2014/main" id="{EC154874-81DF-4663-8AE8-3956AEE6B73E}"/>
                </a:ext>
              </a:extLst>
            </p:cNvPr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2" name="data">
            <a:extLst>
              <a:ext uri="{FF2B5EF4-FFF2-40B4-BE49-F238E27FC236}">
                <a16:creationId xmlns:a16="http://schemas.microsoft.com/office/drawing/2014/main" id="{7341A0BE-ECD1-4CAB-870C-5435BD4F3E83}"/>
              </a:ext>
            </a:extLst>
          </p:cNvPr>
          <p:cNvSpPr txBox="1"/>
          <p:nvPr/>
        </p:nvSpPr>
        <p:spPr>
          <a:xfrm>
            <a:off x="2566472" y="11347196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" name="geom">
            <a:extLst>
              <a:ext uri="{FF2B5EF4-FFF2-40B4-BE49-F238E27FC236}">
                <a16:creationId xmlns:a16="http://schemas.microsoft.com/office/drawing/2014/main" id="{39BAEA3D-5715-45F1-A0D3-C2E728906635}"/>
              </a:ext>
            </a:extLst>
          </p:cNvPr>
          <p:cNvSpPr txBox="1"/>
          <p:nvPr/>
        </p:nvSpPr>
        <p:spPr>
          <a:xfrm>
            <a:off x="4853251" y="1135062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81" grpId="0" animBg="1" advAuto="0"/>
      <p:bldP spid="81" grpId="1" animBg="1" advAuto="0"/>
      <p:bldP spid="103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4" name="Table">
            <a:extLst>
              <a:ext uri="{FF2B5EF4-FFF2-40B4-BE49-F238E27FC236}">
                <a16:creationId xmlns:a16="http://schemas.microsoft.com/office/drawing/2014/main" id="{48E4C7EF-D3F1-408A-BD12-E4745E52B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362505"/>
              </p:ext>
            </p:extLst>
          </p:nvPr>
        </p:nvGraphicFramePr>
        <p:xfrm>
          <a:off x="1480987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520FA97D-8621-497F-96F1-F1E001992ACC}"/>
              </a:ext>
            </a:extLst>
          </p:cNvPr>
          <p:cNvGrpSpPr/>
          <p:nvPr/>
        </p:nvGrpSpPr>
        <p:grpSpPr>
          <a:xfrm>
            <a:off x="5535538" y="3427863"/>
            <a:ext cx="220068" cy="7914320"/>
            <a:chOff x="9933582" y="3844795"/>
            <a:chExt cx="203201" cy="7344500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F3EE1265-C963-450A-9DA3-A218376336C2}"/>
                </a:ext>
              </a:extLst>
            </p:cNvPr>
            <p:cNvSpPr/>
            <p:nvPr/>
          </p:nvSpPr>
          <p:spPr>
            <a:xfrm>
              <a:off x="9933582" y="4596511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7D7A230E-2846-4057-88CC-E0FC9B2817B7}"/>
                </a:ext>
              </a:extLst>
            </p:cNvPr>
            <p:cNvSpPr/>
            <p:nvPr/>
          </p:nvSpPr>
          <p:spPr>
            <a:xfrm>
              <a:off x="9933582" y="4972369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75F9E123-6FCE-4E25-8802-B256C69D8E30}"/>
                </a:ext>
              </a:extLst>
            </p:cNvPr>
            <p:cNvSpPr/>
            <p:nvPr/>
          </p:nvSpPr>
          <p:spPr>
            <a:xfrm>
              <a:off x="9933582" y="534822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1897D2A7-0B0E-4B67-BF73-4F567D796B32}"/>
                </a:ext>
              </a:extLst>
            </p:cNvPr>
            <p:cNvSpPr/>
            <p:nvPr/>
          </p:nvSpPr>
          <p:spPr>
            <a:xfrm>
              <a:off x="9933582" y="572408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07824E47-D285-4BCE-8AF4-BBB210A05760}"/>
                </a:ext>
              </a:extLst>
            </p:cNvPr>
            <p:cNvSpPr/>
            <p:nvPr/>
          </p:nvSpPr>
          <p:spPr>
            <a:xfrm>
              <a:off x="9933582" y="6099942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5BF40323-FC88-4D2E-AD01-91CC2E78BAFF}"/>
                </a:ext>
              </a:extLst>
            </p:cNvPr>
            <p:cNvSpPr/>
            <p:nvPr/>
          </p:nvSpPr>
          <p:spPr>
            <a:xfrm>
              <a:off x="9933582" y="6475800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54C63C9A-421D-4ED9-8ADC-67191C7B8FAD}"/>
                </a:ext>
              </a:extLst>
            </p:cNvPr>
            <p:cNvSpPr/>
            <p:nvPr/>
          </p:nvSpPr>
          <p:spPr>
            <a:xfrm>
              <a:off x="9933582" y="6851657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D5871DAA-984A-4FD8-8C0A-313FFA0960A8}"/>
                </a:ext>
              </a:extLst>
            </p:cNvPr>
            <p:cNvSpPr/>
            <p:nvPr/>
          </p:nvSpPr>
          <p:spPr>
            <a:xfrm>
              <a:off x="9933582" y="7227516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5EAF85F5-58AA-4C6D-B30A-560BE5E6C780}"/>
                </a:ext>
              </a:extLst>
            </p:cNvPr>
            <p:cNvSpPr/>
            <p:nvPr/>
          </p:nvSpPr>
          <p:spPr>
            <a:xfrm>
              <a:off x="9933582" y="760337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93FC13FD-3E17-4163-95A2-EA53B9FE1D07}"/>
                </a:ext>
              </a:extLst>
            </p:cNvPr>
            <p:cNvSpPr/>
            <p:nvPr/>
          </p:nvSpPr>
          <p:spPr>
            <a:xfrm>
              <a:off x="9933582" y="7979231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36F6DBA1-76FC-45FC-9A39-DC0BE7931000}"/>
                </a:ext>
              </a:extLst>
            </p:cNvPr>
            <p:cNvSpPr/>
            <p:nvPr/>
          </p:nvSpPr>
          <p:spPr>
            <a:xfrm>
              <a:off x="9933582" y="422065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B4B3DDED-5A6D-49DE-AB72-0D047E9F828D}"/>
                </a:ext>
              </a:extLst>
            </p:cNvPr>
            <p:cNvSpPr/>
            <p:nvPr/>
          </p:nvSpPr>
          <p:spPr>
            <a:xfrm>
              <a:off x="9933582" y="384479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4294E00C-E589-43A7-A2A6-0F4514234CB2}"/>
                </a:ext>
              </a:extLst>
            </p:cNvPr>
            <p:cNvSpPr/>
            <p:nvPr/>
          </p:nvSpPr>
          <p:spPr>
            <a:xfrm>
              <a:off x="9933582" y="835508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DC5431DA-1CA9-42FA-A32A-70F55A7BD75C}"/>
                </a:ext>
              </a:extLst>
            </p:cNvPr>
            <p:cNvSpPr/>
            <p:nvPr/>
          </p:nvSpPr>
          <p:spPr>
            <a:xfrm>
              <a:off x="9933582" y="8730946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80917672-E4E4-418C-91D3-36132D93D682}"/>
                </a:ext>
              </a:extLst>
            </p:cNvPr>
            <p:cNvSpPr/>
            <p:nvPr/>
          </p:nvSpPr>
          <p:spPr>
            <a:xfrm>
              <a:off x="9933582" y="9106805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46E3212-24E2-4299-AD05-DE8478D80426}"/>
                </a:ext>
              </a:extLst>
            </p:cNvPr>
            <p:cNvSpPr/>
            <p:nvPr/>
          </p:nvSpPr>
          <p:spPr>
            <a:xfrm>
              <a:off x="9933582" y="948266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65AD0D16-315B-4265-AA55-88FFC53FED9D}"/>
                </a:ext>
              </a:extLst>
            </p:cNvPr>
            <p:cNvSpPr/>
            <p:nvPr/>
          </p:nvSpPr>
          <p:spPr>
            <a:xfrm>
              <a:off x="9933582" y="9858520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E097C22-F449-4DE5-9137-EAAF46E1C760}"/>
                </a:ext>
              </a:extLst>
            </p:cNvPr>
            <p:cNvSpPr/>
            <p:nvPr/>
          </p:nvSpPr>
          <p:spPr>
            <a:xfrm>
              <a:off x="9933582" y="1023437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F7C23215-AD82-4F80-B801-F4C7AF7B5201}"/>
                </a:ext>
              </a:extLst>
            </p:cNvPr>
            <p:cNvSpPr/>
            <p:nvPr/>
          </p:nvSpPr>
          <p:spPr>
            <a:xfrm>
              <a:off x="9933582" y="1061023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ED5B38B4-6BE8-4335-938E-F8C109EB7CAB}"/>
                </a:ext>
              </a:extLst>
            </p:cNvPr>
            <p:cNvSpPr/>
            <p:nvPr/>
          </p:nvSpPr>
          <p:spPr>
            <a:xfrm>
              <a:off x="9933582" y="1098609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6" name="data">
            <a:extLst>
              <a:ext uri="{FF2B5EF4-FFF2-40B4-BE49-F238E27FC236}">
                <a16:creationId xmlns:a16="http://schemas.microsoft.com/office/drawing/2014/main" id="{7B9F2788-DDAF-4B15-A9E8-7F8103B7EFF9}"/>
              </a:ext>
            </a:extLst>
          </p:cNvPr>
          <p:cNvSpPr txBox="1"/>
          <p:nvPr/>
        </p:nvSpPr>
        <p:spPr>
          <a:xfrm>
            <a:off x="2583866" y="11342183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7" name="geom">
            <a:extLst>
              <a:ext uri="{FF2B5EF4-FFF2-40B4-BE49-F238E27FC236}">
                <a16:creationId xmlns:a16="http://schemas.microsoft.com/office/drawing/2014/main" id="{1D1091D8-760B-4C44-8ECF-99BB356D7F48}"/>
              </a:ext>
            </a:extLst>
          </p:cNvPr>
          <p:cNvSpPr txBox="1"/>
          <p:nvPr/>
        </p:nvSpPr>
        <p:spPr>
          <a:xfrm>
            <a:off x="4870645" y="11345612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8" name="Group">
            <a:extLst>
              <a:ext uri="{FF2B5EF4-FFF2-40B4-BE49-F238E27FC236}">
                <a16:creationId xmlns:a16="http://schemas.microsoft.com/office/drawing/2014/main" id="{13CA471B-572F-48B5-924D-53E996CBBB89}"/>
              </a:ext>
            </a:extLst>
          </p:cNvPr>
          <p:cNvGrpSpPr/>
          <p:nvPr/>
        </p:nvGrpSpPr>
        <p:grpSpPr>
          <a:xfrm>
            <a:off x="1526455" y="1097749"/>
            <a:ext cx="3748799" cy="1829746"/>
            <a:chOff x="0" y="0"/>
            <a:chExt cx="3748797" cy="1829744"/>
          </a:xfrm>
        </p:grpSpPr>
        <p:sp>
          <p:nvSpPr>
            <p:cNvPr id="69" name="Group">
              <a:extLst>
                <a:ext uri="{FF2B5EF4-FFF2-40B4-BE49-F238E27FC236}">
                  <a16:creationId xmlns:a16="http://schemas.microsoft.com/office/drawing/2014/main" id="{9305294B-A448-491F-977C-F03FDA595CD8}"/>
                </a:ext>
              </a:extLst>
            </p:cNvPr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70" name="Group">
              <a:extLst>
                <a:ext uri="{FF2B5EF4-FFF2-40B4-BE49-F238E27FC236}">
                  <a16:creationId xmlns:a16="http://schemas.microsoft.com/office/drawing/2014/main" id="{69E70C7B-E1D6-4CEE-B098-08B3BDAA3886}"/>
                </a:ext>
              </a:extLst>
            </p:cNvPr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71" name="fill">
                <a:extLst>
                  <a:ext uri="{FF2B5EF4-FFF2-40B4-BE49-F238E27FC236}">
                    <a16:creationId xmlns:a16="http://schemas.microsoft.com/office/drawing/2014/main" id="{F4560CFF-6A7D-4EA4-950E-1148DF7915AC}"/>
                  </a:ext>
                </a:extLst>
              </p:cNvPr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72" name="Double Arrow">
                <a:extLst>
                  <a:ext uri="{FF2B5EF4-FFF2-40B4-BE49-F238E27FC236}">
                    <a16:creationId xmlns:a16="http://schemas.microsoft.com/office/drawing/2014/main" id="{310FDCE7-52A9-4A43-B5EC-D9F6301BE907}"/>
                  </a:ext>
                </a:extLst>
              </p:cNvPr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Check your understanding</a:t>
            </a:r>
            <a:endParaRPr dirty="0"/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379328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1598805" y="3344381"/>
            <a:ext cx="21186390" cy="7027238"/>
          </a:xfrm>
          <a:prstGeom prst="rect">
            <a:avLst/>
          </a:prstGeom>
        </p:spPr>
        <p:txBody>
          <a:bodyPr lIns="71437" tIns="71437" rIns="71437" bIns="71437" anchor="t">
            <a:normAutofit lnSpcReduction="10000"/>
          </a:bodyPr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Open </a:t>
            </a:r>
            <a:r>
              <a:rPr lang="en-GB" b="1" dirty="0"/>
              <a:t>/exercises/01-Data-Visualization_PK_concentration.Rmd</a:t>
            </a:r>
          </a:p>
          <a:p>
            <a:endParaRPr lang="en-GB" dirty="0"/>
          </a:p>
          <a:p>
            <a:r>
              <a:rPr lang="en-GB" dirty="0"/>
              <a:t>Follow the instructions to create a plot of indomethacin concentration profiles over time for the 6 subjects (Spaghetti plots).</a:t>
            </a:r>
          </a:p>
          <a:p>
            <a:endParaRPr lang="en-GB" dirty="0"/>
          </a:p>
          <a:p>
            <a:r>
              <a:rPr lang="en-GB" dirty="0"/>
              <a:t>Refer to the "Data Visualization with ggplot2" Cheat Sheet and the material from this </a:t>
            </a:r>
            <a:r>
              <a:rPr lang="en-GB" dirty="0" err="1"/>
              <a:t>slidedeck</a:t>
            </a:r>
            <a:r>
              <a:rPr lang="en-GB" dirty="0"/>
              <a:t> to help fill in the blanks.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0614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445226" y="3570561"/>
            <a:ext cx="21493548" cy="8196436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/exercises/01_Visualize-Data.Rmd.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the code below to the grey code chunk under the section titled "## Your Turn 1" and run the chunk (using the green arrow) to test your code.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28AE3-767B-4F14-9E04-DEC7906144BC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 rotWithShape="1">
          <a:blip r:embed="rId5">
            <a:extLst/>
          </a:blip>
          <a:srcRect b="46238"/>
          <a:stretch/>
        </p:blipFill>
        <p:spPr>
          <a:xfrm>
            <a:off x="2593803" y="2938565"/>
            <a:ext cx="19196394" cy="9704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444A4-9A3D-475D-AAA2-93C86DDB4E68}"/>
              </a:ext>
            </a:extLst>
          </p:cNvPr>
          <p:cNvSpPr/>
          <p:nvPr/>
        </p:nvSpPr>
        <p:spPr>
          <a:xfrm>
            <a:off x="0" y="13048343"/>
            <a:ext cx="2583543" cy="66765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6" name="Picture 2" descr="cover.png">
            <a:extLst>
              <a:ext uri="{FF2B5EF4-FFF2-40B4-BE49-F238E27FC236}">
                <a16:creationId xmlns:a16="http://schemas.microsoft.com/office/drawing/2014/main" id="{ABEEE7E3-E081-4964-A7AE-E819B10E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29" y="392005"/>
            <a:ext cx="9035142" cy="1182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69613-967D-404A-AAC7-7AC0B05C4B09}"/>
              </a:ext>
            </a:extLst>
          </p:cNvPr>
          <p:cNvSpPr txBox="1"/>
          <p:nvPr/>
        </p:nvSpPr>
        <p:spPr>
          <a:xfrm>
            <a:off x="6905296" y="12220908"/>
            <a:ext cx="1057340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>
                <a:hlinkClick r:id="rId3"/>
              </a:rPr>
              <a:t>https://serialmentor.com/dataviz/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019029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/exercises/01_ggplot2_tips_tricks_extensions.Rmd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Run the code chunks to review some additional tips and tricks when working with ggplot2 plot objects.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Consider how to make your graphs more quickly and easily digestible.</a:t>
            </a:r>
          </a:p>
        </p:txBody>
      </p:sp>
    </p:spTree>
    <p:extLst>
      <p:ext uri="{BB962C8B-B14F-4D97-AF65-F5344CB8AC3E}">
        <p14:creationId xmlns:p14="http://schemas.microsoft.com/office/powerpoint/2010/main" val="388863876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 review 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Visit  </a:t>
            </a:r>
            <a:r>
              <a:rPr lang="en-GB" sz="6700" dirty="0">
                <a:sym typeface="Source Sans Pro"/>
                <a:hlinkClick r:id="rId2"/>
              </a:rPr>
              <a:t>https://medium.com/bbc-visual-and-data-journalism/how-the-bbc-visual-and-data-journalism-team-works-with-graphics-in-r-ed0b35693535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Read the blog post to see how the BBC use ggplot2 and extensions and themes to bring consistency to their graphics and give their visualizations maximum impact.</a:t>
            </a:r>
          </a:p>
        </p:txBody>
      </p:sp>
    </p:spTree>
    <p:extLst>
      <p:ext uri="{BB962C8B-B14F-4D97-AF65-F5344CB8AC3E}">
        <p14:creationId xmlns:p14="http://schemas.microsoft.com/office/powerpoint/2010/main" val="10395705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"Initialize" a plot with </a:t>
            </a:r>
            <a:r>
              <a:rPr dirty="0" err="1"/>
              <a:t>ggplot</a:t>
            </a:r>
            <a:r>
              <a:rPr dirty="0"/>
              <a:t>()</a:t>
            </a:r>
            <a:endParaRPr lang="en-GB" dirty="0"/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layers with </a:t>
            </a:r>
            <a:r>
              <a:rPr lang="en-GB" dirty="0" err="1"/>
              <a:t>geom</a:t>
            </a:r>
            <a:r>
              <a:rPr lang="en-GB" dirty="0"/>
              <a:t>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2522</Words>
  <Application>Microsoft Office PowerPoint</Application>
  <PresentationFormat>Custom</PresentationFormat>
  <Paragraphs>569</Paragraphs>
  <Slides>75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8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graphs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your understanding</vt:lpstr>
      <vt:lpstr>Your Turn</vt:lpstr>
      <vt:lpstr>What else?</vt:lpstr>
      <vt:lpstr>PowerPoint Presentation</vt:lpstr>
      <vt:lpstr>PowerPoint Presentation</vt:lpstr>
      <vt:lpstr>Your Turn (homework!)</vt:lpstr>
      <vt:lpstr>For review (homework!)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56</cp:revision>
  <dcterms:modified xsi:type="dcterms:W3CDTF">2020-01-06T14:41:21Z</dcterms:modified>
</cp:coreProperties>
</file>